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Aileron" panose="020B0604020202020204" charset="0"/>
      <p:regular r:id="rId38"/>
    </p:embeddedFont>
    <p:embeddedFont>
      <p:font typeface="Arimo" panose="020B0604020202020204" charset="0"/>
      <p:regular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Garet" panose="020B0604020202020204" charset="0"/>
      <p:regular r:id="rId42"/>
    </p:embeddedFont>
    <p:embeddedFont>
      <p:font typeface="Garet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32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docker.com/desktop/setup/install/linux/ubuntu/" TargetMode="External"/><Relationship Id="rId4" Type="http://schemas.openxmlformats.org/officeDocument/2006/relationships/hyperlink" Target="https://devops-myanmar.gitbook.io/docker-quick-start/03-docker-insta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ocker.com/resources/what-container" TargetMode="Externa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273" y="1205328"/>
            <a:ext cx="314088" cy="351114"/>
          </a:xfrm>
          <a:custGeom>
            <a:avLst/>
            <a:gdLst/>
            <a:ahLst/>
            <a:cxnLst/>
            <a:rect l="l" t="t" r="r" b="b"/>
            <a:pathLst>
              <a:path w="314088" h="351114">
                <a:moveTo>
                  <a:pt x="0" y="0"/>
                </a:moveTo>
                <a:lnTo>
                  <a:pt x="314088" y="0"/>
                </a:lnTo>
                <a:lnTo>
                  <a:pt x="314088" y="351114"/>
                </a:lnTo>
                <a:lnTo>
                  <a:pt x="0" y="351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2273" y="8219274"/>
            <a:ext cx="2524350" cy="612496"/>
            <a:chOff x="0" y="0"/>
            <a:chExt cx="664849" cy="1613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4849" cy="161316"/>
            </a:xfrm>
            <a:custGeom>
              <a:avLst/>
              <a:gdLst/>
              <a:ahLst/>
              <a:cxnLst/>
              <a:rect l="l" t="t" r="r" b="b"/>
              <a:pathLst>
                <a:path w="664849" h="161316">
                  <a:moveTo>
                    <a:pt x="80658" y="0"/>
                  </a:moveTo>
                  <a:lnTo>
                    <a:pt x="584192" y="0"/>
                  </a:lnTo>
                  <a:cubicBezTo>
                    <a:pt x="605583" y="0"/>
                    <a:pt x="626099" y="8498"/>
                    <a:pt x="641225" y="23624"/>
                  </a:cubicBezTo>
                  <a:cubicBezTo>
                    <a:pt x="656352" y="38750"/>
                    <a:pt x="664849" y="59266"/>
                    <a:pt x="664849" y="80658"/>
                  </a:cubicBezTo>
                  <a:lnTo>
                    <a:pt x="664849" y="80658"/>
                  </a:lnTo>
                  <a:cubicBezTo>
                    <a:pt x="664849" y="102050"/>
                    <a:pt x="656352" y="122565"/>
                    <a:pt x="641225" y="137692"/>
                  </a:cubicBezTo>
                  <a:cubicBezTo>
                    <a:pt x="626099" y="152818"/>
                    <a:pt x="605583" y="161316"/>
                    <a:pt x="584192" y="161316"/>
                  </a:cubicBezTo>
                  <a:lnTo>
                    <a:pt x="80658" y="161316"/>
                  </a:lnTo>
                  <a:cubicBezTo>
                    <a:pt x="59266" y="161316"/>
                    <a:pt x="38750" y="152818"/>
                    <a:pt x="23624" y="137692"/>
                  </a:cubicBezTo>
                  <a:cubicBezTo>
                    <a:pt x="8498" y="122565"/>
                    <a:pt x="0" y="102050"/>
                    <a:pt x="0" y="80658"/>
                  </a:cubicBezTo>
                  <a:lnTo>
                    <a:pt x="0" y="80658"/>
                  </a:lnTo>
                  <a:cubicBezTo>
                    <a:pt x="0" y="59266"/>
                    <a:pt x="8498" y="38750"/>
                    <a:pt x="23624" y="23624"/>
                  </a:cubicBezTo>
                  <a:cubicBezTo>
                    <a:pt x="38750" y="8498"/>
                    <a:pt x="59266" y="0"/>
                    <a:pt x="80658" y="0"/>
                  </a:cubicBezTo>
                  <a:close/>
                </a:path>
              </a:pathLst>
            </a:custGeom>
            <a:solidFill>
              <a:srgbClr val="FE65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4849" cy="20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22279" y="-1678670"/>
            <a:ext cx="13306457" cy="133064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214213" y="1028700"/>
            <a:ext cx="2428427" cy="824816"/>
          </a:xfrm>
          <a:custGeom>
            <a:avLst/>
            <a:gdLst/>
            <a:ahLst/>
            <a:cxnLst/>
            <a:rect l="l" t="t" r="r" b="b"/>
            <a:pathLst>
              <a:path w="2428427" h="824816">
                <a:moveTo>
                  <a:pt x="0" y="0"/>
                </a:moveTo>
                <a:lnTo>
                  <a:pt x="2428426" y="0"/>
                </a:lnTo>
                <a:lnTo>
                  <a:pt x="2428426" y="824816"/>
                </a:lnTo>
                <a:lnTo>
                  <a:pt x="0" y="82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88077" y="4890769"/>
            <a:ext cx="4700736" cy="4889275"/>
          </a:xfrm>
          <a:custGeom>
            <a:avLst/>
            <a:gdLst/>
            <a:ahLst/>
            <a:cxnLst/>
            <a:rect l="l" t="t" r="r" b="b"/>
            <a:pathLst>
              <a:path w="6796236" h="6796236">
                <a:moveTo>
                  <a:pt x="0" y="0"/>
                </a:moveTo>
                <a:lnTo>
                  <a:pt x="6796236" y="0"/>
                </a:lnTo>
                <a:lnTo>
                  <a:pt x="6796236" y="6796235"/>
                </a:lnTo>
                <a:lnTo>
                  <a:pt x="0" y="6796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74199" y="3016138"/>
            <a:ext cx="13059841" cy="114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5400" b="1" dirty="0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Running AI with Single Containers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6746" y="1207225"/>
            <a:ext cx="22238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MLLIP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5956" y="4610789"/>
            <a:ext cx="602474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Develop faster. Run anywhere.</a:t>
            </a: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F5F5F5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16361" y="8307082"/>
            <a:ext cx="22102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@phyo-thi-ha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030" y="1823437"/>
            <a:ext cx="9244394" cy="1284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40"/>
              </a:lnSpc>
            </a:pPr>
            <a:r>
              <a:rPr lang="en-US" sz="5400" dirty="0">
                <a:solidFill>
                  <a:srgbClr val="F5F5F5"/>
                </a:solidFill>
                <a:latin typeface="Garet"/>
                <a:ea typeface="Garet"/>
                <a:cs typeface="Garet"/>
                <a:sym typeface="Garet"/>
              </a:rPr>
              <a:t>Exploring Docker Basics: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2279" y="-1678670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14213" y="1028700"/>
            <a:ext cx="2428427" cy="824816"/>
          </a:xfrm>
          <a:custGeom>
            <a:avLst/>
            <a:gdLst/>
            <a:ahLst/>
            <a:cxnLst/>
            <a:rect l="l" t="t" r="r" b="b"/>
            <a:pathLst>
              <a:path w="2428427" h="824816">
                <a:moveTo>
                  <a:pt x="0" y="0"/>
                </a:moveTo>
                <a:lnTo>
                  <a:pt x="2428426" y="0"/>
                </a:lnTo>
                <a:lnTo>
                  <a:pt x="2428426" y="824816"/>
                </a:lnTo>
                <a:lnTo>
                  <a:pt x="0" y="82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07481" y="1549980"/>
            <a:ext cx="10273037" cy="6506257"/>
          </a:xfrm>
          <a:custGeom>
            <a:avLst/>
            <a:gdLst/>
            <a:ahLst/>
            <a:cxnLst/>
            <a:rect l="l" t="t" r="r" b="b"/>
            <a:pathLst>
              <a:path w="10273037" h="6506257">
                <a:moveTo>
                  <a:pt x="0" y="0"/>
                </a:moveTo>
                <a:lnTo>
                  <a:pt x="10273038" y="0"/>
                </a:lnTo>
                <a:lnTo>
                  <a:pt x="10273038" y="6506257"/>
                </a:lnTo>
                <a:lnTo>
                  <a:pt x="0" y="6506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21457" y="7731766"/>
            <a:ext cx="16045087" cy="152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Components of Docker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03704" y="2038278"/>
            <a:ext cx="8280591" cy="6210443"/>
          </a:xfrm>
          <a:custGeom>
            <a:avLst/>
            <a:gdLst/>
            <a:ahLst/>
            <a:cxnLst/>
            <a:rect l="l" t="t" r="r" b="b"/>
            <a:pathLst>
              <a:path w="8280591" h="6210443">
                <a:moveTo>
                  <a:pt x="0" y="0"/>
                </a:moveTo>
                <a:lnTo>
                  <a:pt x="8280592" y="0"/>
                </a:lnTo>
                <a:lnTo>
                  <a:pt x="8280592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42106" y="3886062"/>
            <a:ext cx="762970" cy="1257438"/>
            <a:chOff x="0" y="0"/>
            <a:chExt cx="200947" cy="3311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947" cy="331177"/>
            </a:xfrm>
            <a:custGeom>
              <a:avLst/>
              <a:gdLst/>
              <a:ahLst/>
              <a:cxnLst/>
              <a:rect l="l" t="t" r="r" b="b"/>
              <a:pathLst>
                <a:path w="200947" h="331177">
                  <a:moveTo>
                    <a:pt x="0" y="0"/>
                  </a:moveTo>
                  <a:lnTo>
                    <a:pt x="200947" y="0"/>
                  </a:lnTo>
                  <a:lnTo>
                    <a:pt x="200947" y="331177"/>
                  </a:lnTo>
                  <a:lnTo>
                    <a:pt x="0" y="331177"/>
                  </a:lnTo>
                  <a:close/>
                </a:path>
              </a:pathLst>
            </a:custGeom>
            <a:solidFill>
              <a:srgbClr val="40ABA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0947" cy="378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2279" y="-1678670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14213" y="1028700"/>
            <a:ext cx="2428427" cy="824816"/>
          </a:xfrm>
          <a:custGeom>
            <a:avLst/>
            <a:gdLst/>
            <a:ahLst/>
            <a:cxnLst/>
            <a:rect l="l" t="t" r="r" b="b"/>
            <a:pathLst>
              <a:path w="2428427" h="824816">
                <a:moveTo>
                  <a:pt x="0" y="0"/>
                </a:moveTo>
                <a:lnTo>
                  <a:pt x="2428426" y="0"/>
                </a:lnTo>
                <a:lnTo>
                  <a:pt x="2428426" y="824816"/>
                </a:lnTo>
                <a:lnTo>
                  <a:pt x="0" y="82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89557" y="3289690"/>
            <a:ext cx="4508885" cy="4508885"/>
          </a:xfrm>
          <a:custGeom>
            <a:avLst/>
            <a:gdLst/>
            <a:ahLst/>
            <a:cxnLst/>
            <a:rect l="l" t="t" r="r" b="b"/>
            <a:pathLst>
              <a:path w="4508885" h="4508885">
                <a:moveTo>
                  <a:pt x="0" y="0"/>
                </a:moveTo>
                <a:lnTo>
                  <a:pt x="4508886" y="0"/>
                </a:lnTo>
                <a:lnTo>
                  <a:pt x="4508886" y="4508885"/>
                </a:lnTo>
                <a:lnTo>
                  <a:pt x="0" y="4508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49790" y="1028700"/>
            <a:ext cx="2588419" cy="2588419"/>
          </a:xfrm>
          <a:custGeom>
            <a:avLst/>
            <a:gdLst/>
            <a:ahLst/>
            <a:cxnLst/>
            <a:rect l="l" t="t" r="r" b="b"/>
            <a:pathLst>
              <a:path w="2588419" h="2588419">
                <a:moveTo>
                  <a:pt x="0" y="0"/>
                </a:moveTo>
                <a:lnTo>
                  <a:pt x="2588420" y="0"/>
                </a:lnTo>
                <a:lnTo>
                  <a:pt x="2588420" y="2588419"/>
                </a:lnTo>
                <a:lnTo>
                  <a:pt x="0" y="25884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1457" y="7731766"/>
            <a:ext cx="16045087" cy="152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Docker Installation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191921"/>
            <a:ext cx="16230451" cy="68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3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 u="sng">
                <a:solidFill>
                  <a:srgbClr val="FE6544"/>
                </a:solidFill>
                <a:latin typeface="Arimo"/>
                <a:ea typeface="Arimo"/>
                <a:cs typeface="Arimo"/>
                <a:sym typeface="Arimo"/>
                <a:hlinkClick r:id="rId4" tooltip="https://devops-myanmar.gitbook.io/docker-quick-start/03-docker-install"/>
              </a:rPr>
              <a:t>https://devops-myanmar.gitbook.io/docker-quick-start/03-docker-install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13590"/>
            <a:ext cx="13617029" cy="68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3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 u="sng">
                <a:solidFill>
                  <a:srgbClr val="FE6544"/>
                </a:solidFill>
                <a:latin typeface="Arimo"/>
                <a:ea typeface="Arimo"/>
                <a:cs typeface="Arimo"/>
                <a:sym typeface="Arimo"/>
                <a:hlinkClick r:id="rId5" tooltip="https://docs.docker.com/desktop/setup/install/linux/ubuntu/"/>
              </a:rPr>
              <a:t>https://docs.docker.com/desktop/setup/install/linux/ubuntu/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39294" y="2565382"/>
            <a:ext cx="12809412" cy="6692918"/>
          </a:xfrm>
          <a:custGeom>
            <a:avLst/>
            <a:gdLst/>
            <a:ahLst/>
            <a:cxnLst/>
            <a:rect l="l" t="t" r="r" b="b"/>
            <a:pathLst>
              <a:path w="12809412" h="6692918">
                <a:moveTo>
                  <a:pt x="0" y="0"/>
                </a:moveTo>
                <a:lnTo>
                  <a:pt x="12809412" y="0"/>
                </a:lnTo>
                <a:lnTo>
                  <a:pt x="12809412" y="6692918"/>
                </a:lnTo>
                <a:lnTo>
                  <a:pt x="0" y="6692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1457" y="955236"/>
            <a:ext cx="16045087" cy="152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Docker Architecture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2736" y="2873911"/>
            <a:ext cx="9142527" cy="4794835"/>
          </a:xfrm>
          <a:custGeom>
            <a:avLst/>
            <a:gdLst/>
            <a:ahLst/>
            <a:cxnLst/>
            <a:rect l="l" t="t" r="r" b="b"/>
            <a:pathLst>
              <a:path w="9142527" h="4794835">
                <a:moveTo>
                  <a:pt x="0" y="0"/>
                </a:moveTo>
                <a:lnTo>
                  <a:pt x="9142528" y="0"/>
                </a:lnTo>
                <a:lnTo>
                  <a:pt x="9142528" y="4794834"/>
                </a:lnTo>
                <a:lnTo>
                  <a:pt x="0" y="4794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" b="-201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1457" y="955236"/>
            <a:ext cx="16045087" cy="146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Ensuring Docker is ready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34491" y="2545663"/>
            <a:ext cx="10819017" cy="6712637"/>
          </a:xfrm>
          <a:custGeom>
            <a:avLst/>
            <a:gdLst/>
            <a:ahLst/>
            <a:cxnLst/>
            <a:rect l="l" t="t" r="r" b="b"/>
            <a:pathLst>
              <a:path w="10819017" h="6712637">
                <a:moveTo>
                  <a:pt x="0" y="0"/>
                </a:moveTo>
                <a:lnTo>
                  <a:pt x="10819018" y="0"/>
                </a:lnTo>
                <a:lnTo>
                  <a:pt x="10819018" y="6712637"/>
                </a:lnTo>
                <a:lnTo>
                  <a:pt x="0" y="671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12" b="-66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1457" y="955236"/>
            <a:ext cx="16045087" cy="146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Ensuring Docker is ready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6461" y="-1821184"/>
            <a:ext cx="13926533" cy="139265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4681" y="3760758"/>
            <a:ext cx="6601780" cy="3775755"/>
          </a:xfrm>
          <a:custGeom>
            <a:avLst/>
            <a:gdLst/>
            <a:ahLst/>
            <a:cxnLst/>
            <a:rect l="l" t="t" r="r" b="b"/>
            <a:pathLst>
              <a:path w="6601780" h="3775755">
                <a:moveTo>
                  <a:pt x="0" y="0"/>
                </a:moveTo>
                <a:lnTo>
                  <a:pt x="6601780" y="0"/>
                </a:lnTo>
                <a:lnTo>
                  <a:pt x="6601780" y="3775754"/>
                </a:lnTo>
                <a:lnTo>
                  <a:pt x="0" y="377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29161" y="2637949"/>
            <a:ext cx="2078290" cy="2078290"/>
          </a:xfrm>
          <a:custGeom>
            <a:avLst/>
            <a:gdLst/>
            <a:ahLst/>
            <a:cxnLst/>
            <a:rect l="l" t="t" r="r" b="b"/>
            <a:pathLst>
              <a:path w="2078290" h="2078290">
                <a:moveTo>
                  <a:pt x="0" y="0"/>
                </a:moveTo>
                <a:lnTo>
                  <a:pt x="2078291" y="0"/>
                </a:lnTo>
                <a:lnTo>
                  <a:pt x="2078291" y="2078290"/>
                </a:lnTo>
                <a:lnTo>
                  <a:pt x="0" y="2078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24700" y="3906281"/>
            <a:ext cx="983460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Getting started with</a:t>
            </a:r>
          </a:p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Docker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362819" y="1545676"/>
            <a:ext cx="13306457" cy="133064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50851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695155" y="0"/>
                </a:moveTo>
                <a:lnTo>
                  <a:pt x="0" y="0"/>
                </a:lnTo>
                <a:lnTo>
                  <a:pt x="0" y="775528"/>
                </a:lnTo>
                <a:lnTo>
                  <a:pt x="695155" y="775528"/>
                </a:lnTo>
                <a:lnTo>
                  <a:pt x="69515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6081" y="2846746"/>
            <a:ext cx="7907919" cy="5902363"/>
          </a:xfrm>
          <a:custGeom>
            <a:avLst/>
            <a:gdLst/>
            <a:ahLst/>
            <a:cxnLst/>
            <a:rect l="l" t="t" r="r" b="b"/>
            <a:pathLst>
              <a:path w="7907919" h="5902363">
                <a:moveTo>
                  <a:pt x="0" y="0"/>
                </a:moveTo>
                <a:lnTo>
                  <a:pt x="7907919" y="0"/>
                </a:lnTo>
                <a:lnTo>
                  <a:pt x="7907919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02930" y="2732446"/>
            <a:ext cx="6250729" cy="97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80"/>
              </a:lnSpc>
            </a:pPr>
            <a:r>
              <a:rPr lang="en-US" sz="5700" b="1" dirty="0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What is Docker?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08736" y="4198712"/>
            <a:ext cx="53449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Docker is an OS-level virtualization  software platform that enables developers and IT administrators to create, deploy and run applications in a Docker Container with all their dependencies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08736" y="6717978"/>
            <a:ext cx="53449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  <a:hlinkClick r:id="rId5" tooltip="https://www.docker.com/resources/what-container"/>
              </a:rPr>
              <a:t>Docker Container</a:t>
            </a:r>
            <a:r>
              <a:rPr lang="en-US" sz="2000">
                <a:solidFill>
                  <a:srgbClr val="F5F5F5"/>
                </a:solidFill>
                <a:latin typeface="Aileron"/>
                <a:ea typeface="Aileron"/>
                <a:cs typeface="Aileron"/>
                <a:sym typeface="Aileron"/>
              </a:rPr>
              <a:t> is a lightweight software package that includes all the dependencies (frameworks, libraries, etc.) required to execute an application.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081" y="7573541"/>
            <a:ext cx="79079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Infrastructure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4734" y="-1821184"/>
            <a:ext cx="13926533" cy="139265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10576" y="2158165"/>
            <a:ext cx="9466847" cy="7100135"/>
          </a:xfrm>
          <a:custGeom>
            <a:avLst/>
            <a:gdLst/>
            <a:ahLst/>
            <a:cxnLst/>
            <a:rect l="l" t="t" r="r" b="b"/>
            <a:pathLst>
              <a:path w="9466847" h="7100135">
                <a:moveTo>
                  <a:pt x="0" y="0"/>
                </a:moveTo>
                <a:lnTo>
                  <a:pt x="9466848" y="0"/>
                </a:lnTo>
                <a:lnTo>
                  <a:pt x="9466848" y="7100135"/>
                </a:lnTo>
                <a:lnTo>
                  <a:pt x="0" y="710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2322399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Running our first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4734" y="-1821184"/>
            <a:ext cx="13926533" cy="139265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2500"/>
            <a:ext cx="12322399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Running our first container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88606"/>
            <a:ext cx="16583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0F7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4704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-i interactive STDIN ကိုဖွင့်ထားပေး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-t TTY flag container အတွက် pseudo-TTY တစ်ခုဖန်တီးပေး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-i -t (or) -it container ထဲမှာ command line ကနေ access လုပ်လို့ရမယ့် interactive shell တစ်ခု ဖန်တီးပေးတယ်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08821"/>
            <a:ext cx="162306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Note: -it မပါရင် interactive မဖြစ်ပဲ daemonized ဖြစ်သွားပါမယ်။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4734" y="-1821184"/>
            <a:ext cx="13926533" cy="139265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2500"/>
            <a:ext cx="1343107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Interactive and Daemonized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61467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daemonized service ဆိုတာ containerက နောက်ကွယ်က run နေမယ်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-d flag ကိုသုံးပါတယ်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 server or database လိုမျိုး ရေရှည် run ရမယ့် process တွေအတွက် အသုံးဝင်ပါတယ်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3371" y="5580729"/>
            <a:ext cx="11301259" cy="3677571"/>
          </a:xfrm>
          <a:custGeom>
            <a:avLst/>
            <a:gdLst/>
            <a:ahLst/>
            <a:cxnLst/>
            <a:rect l="l" t="t" r="r" b="b"/>
            <a:pathLst>
              <a:path w="11301259" h="3677571">
                <a:moveTo>
                  <a:pt x="0" y="0"/>
                </a:moveTo>
                <a:lnTo>
                  <a:pt x="11301258" y="0"/>
                </a:lnTo>
                <a:lnTo>
                  <a:pt x="11301258" y="3677571"/>
                </a:lnTo>
                <a:lnTo>
                  <a:pt x="0" y="367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62" b="-156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14400"/>
            <a:ext cx="16045087" cy="94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What was happening in the 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93521"/>
            <a:ext cx="1133336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 က ubuntu image ကို local မှာ လိုက်ရှာ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local docker host မှာ မတွေ့ရင် Docker Hub မှာ လိုက်ရှာ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တွေ့ရင် Download ချလိုက်ပြီး local host မှာ သိမ်ထား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အဲဒီ image ကို သုံးပြီး new container ဆောက်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ပြီးတာနဲ့ /bin/bash ကို execute လုပ်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3371" y="3197928"/>
            <a:ext cx="11301259" cy="3891145"/>
          </a:xfrm>
          <a:custGeom>
            <a:avLst/>
            <a:gdLst/>
            <a:ahLst/>
            <a:cxnLst/>
            <a:rect l="l" t="t" r="r" b="b"/>
            <a:pathLst>
              <a:path w="11301259" h="3891145">
                <a:moveTo>
                  <a:pt x="0" y="0"/>
                </a:moveTo>
                <a:lnTo>
                  <a:pt x="11301258" y="0"/>
                </a:lnTo>
                <a:lnTo>
                  <a:pt x="11301258" y="3891144"/>
                </a:lnTo>
                <a:lnTo>
                  <a:pt x="0" y="3891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35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Installing a package in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3371" y="3198019"/>
            <a:ext cx="11301259" cy="3890962"/>
          </a:xfrm>
          <a:custGeom>
            <a:avLst/>
            <a:gdLst/>
            <a:ahLst/>
            <a:cxnLst/>
            <a:rect l="l" t="t" r="r" b="b"/>
            <a:pathLst>
              <a:path w="11301259" h="3890962">
                <a:moveTo>
                  <a:pt x="0" y="0"/>
                </a:moveTo>
                <a:lnTo>
                  <a:pt x="11301258" y="0"/>
                </a:lnTo>
                <a:lnTo>
                  <a:pt x="11301258" y="3890962"/>
                </a:lnTo>
                <a:lnTo>
                  <a:pt x="0" y="389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36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Exit and Stop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34015" y="3105545"/>
            <a:ext cx="13619970" cy="4075911"/>
          </a:xfrm>
          <a:custGeom>
            <a:avLst/>
            <a:gdLst/>
            <a:ahLst/>
            <a:cxnLst/>
            <a:rect l="l" t="t" r="r" b="b"/>
            <a:pathLst>
              <a:path w="13619970" h="4075911">
                <a:moveTo>
                  <a:pt x="0" y="0"/>
                </a:moveTo>
                <a:lnTo>
                  <a:pt x="13619970" y="0"/>
                </a:lnTo>
                <a:lnTo>
                  <a:pt x="13619970" y="4075910"/>
                </a:lnTo>
                <a:lnTo>
                  <a:pt x="0" y="4075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68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Listing Docker containers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296785"/>
            <a:ext cx="1131123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ps will only show the running containers.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ps with -a flag will show us all containers, both stopped and running.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11738" y="3103212"/>
            <a:ext cx="13769370" cy="4080576"/>
          </a:xfrm>
          <a:custGeom>
            <a:avLst/>
            <a:gdLst/>
            <a:ahLst/>
            <a:cxnLst/>
            <a:rect l="l" t="t" r="r" b="b"/>
            <a:pathLst>
              <a:path w="13769370" h="4080576">
                <a:moveTo>
                  <a:pt x="0" y="0"/>
                </a:moveTo>
                <a:lnTo>
                  <a:pt x="13769369" y="0"/>
                </a:lnTo>
                <a:lnTo>
                  <a:pt x="13769369" y="4080576"/>
                </a:lnTo>
                <a:lnTo>
                  <a:pt x="0" y="4080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7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Container naming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89374"/>
            <a:ext cx="1553544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automatically generate a  random name for each container.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--name flag, can specify a particular container name.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valid container name can contain : a to z, A to Z, the digits 0 to 9,    the underscore, period, and dash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71126" y="3146687"/>
            <a:ext cx="14287500" cy="4191000"/>
          </a:xfrm>
          <a:custGeom>
            <a:avLst/>
            <a:gdLst/>
            <a:ahLst/>
            <a:cxnLst/>
            <a:rect l="l" t="t" r="r" b="b"/>
            <a:pathLst>
              <a:path w="14287500" h="4191000">
                <a:moveTo>
                  <a:pt x="0" y="0"/>
                </a:moveTo>
                <a:lnTo>
                  <a:pt x="14287500" y="0"/>
                </a:lnTo>
                <a:lnTo>
                  <a:pt x="142875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7" b="-110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Starting a stopped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3681" y="1325104"/>
            <a:ext cx="10605956" cy="106059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00250" y="3000375"/>
            <a:ext cx="14287500" cy="4286250"/>
          </a:xfrm>
          <a:custGeom>
            <a:avLst/>
            <a:gdLst/>
            <a:ahLst/>
            <a:cxnLst/>
            <a:rect l="l" t="t" r="r" b="b"/>
            <a:pathLst>
              <a:path w="14287500" h="4286250">
                <a:moveTo>
                  <a:pt x="0" y="0"/>
                </a:moveTo>
                <a:lnTo>
                  <a:pt x="14287500" y="0"/>
                </a:lnTo>
                <a:lnTo>
                  <a:pt x="14287500" y="4286250"/>
                </a:lnTo>
                <a:lnTo>
                  <a:pt x="0" y="428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00" b="-108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Attaching to a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2279" y="-1678670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14213" y="1028700"/>
            <a:ext cx="2428427" cy="824816"/>
          </a:xfrm>
          <a:custGeom>
            <a:avLst/>
            <a:gdLst/>
            <a:ahLst/>
            <a:cxnLst/>
            <a:rect l="l" t="t" r="r" b="b"/>
            <a:pathLst>
              <a:path w="2428427" h="824816">
                <a:moveTo>
                  <a:pt x="0" y="0"/>
                </a:moveTo>
                <a:lnTo>
                  <a:pt x="2428426" y="0"/>
                </a:lnTo>
                <a:lnTo>
                  <a:pt x="2428426" y="824816"/>
                </a:lnTo>
                <a:lnTo>
                  <a:pt x="0" y="82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07481" y="1549980"/>
            <a:ext cx="10273037" cy="6506257"/>
          </a:xfrm>
          <a:custGeom>
            <a:avLst/>
            <a:gdLst/>
            <a:ahLst/>
            <a:cxnLst/>
            <a:rect l="l" t="t" r="r" b="b"/>
            <a:pathLst>
              <a:path w="10273037" h="6506257">
                <a:moveTo>
                  <a:pt x="0" y="0"/>
                </a:moveTo>
                <a:lnTo>
                  <a:pt x="10273038" y="0"/>
                </a:lnTo>
                <a:lnTo>
                  <a:pt x="10273038" y="6506257"/>
                </a:lnTo>
                <a:lnTo>
                  <a:pt x="0" y="6506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21457" y="7731766"/>
            <a:ext cx="16045087" cy="152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60"/>
              </a:lnSpc>
            </a:pPr>
            <a:r>
              <a:rPr lang="en-US" sz="89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Virtual Machine vs Docker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03190" y="2367908"/>
            <a:ext cx="14681620" cy="4222832"/>
          </a:xfrm>
          <a:custGeom>
            <a:avLst/>
            <a:gdLst/>
            <a:ahLst/>
            <a:cxnLst/>
            <a:rect l="l" t="t" r="r" b="b"/>
            <a:pathLst>
              <a:path w="14681620" h="4222832">
                <a:moveTo>
                  <a:pt x="0" y="0"/>
                </a:moveTo>
                <a:lnTo>
                  <a:pt x="14681620" y="0"/>
                </a:lnTo>
                <a:lnTo>
                  <a:pt x="14681620" y="4222832"/>
                </a:lnTo>
                <a:lnTo>
                  <a:pt x="0" y="422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445870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Creating daemonized containers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76490"/>
            <a:ext cx="155354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-d flag to detach the container to the background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Run docker ps to see running container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29968" y="2261720"/>
            <a:ext cx="13453574" cy="4435214"/>
          </a:xfrm>
          <a:custGeom>
            <a:avLst/>
            <a:gdLst/>
            <a:ahLst/>
            <a:cxnLst/>
            <a:rect l="l" t="t" r="r" b="b"/>
            <a:pathLst>
              <a:path w="13453574" h="4435214">
                <a:moveTo>
                  <a:pt x="0" y="0"/>
                </a:moveTo>
                <a:lnTo>
                  <a:pt x="13453574" y="0"/>
                </a:lnTo>
                <a:lnTo>
                  <a:pt x="13453574" y="4435215"/>
                </a:lnTo>
                <a:lnTo>
                  <a:pt x="0" y="443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8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5456110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What’s happening inside container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87460"/>
            <a:ext cx="155354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docker logs command fetches the logs of a container.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29968" y="2335500"/>
            <a:ext cx="13453574" cy="4393985"/>
          </a:xfrm>
          <a:custGeom>
            <a:avLst/>
            <a:gdLst/>
            <a:ahLst/>
            <a:cxnLst/>
            <a:rect l="l" t="t" r="r" b="b"/>
            <a:pathLst>
              <a:path w="13453574" h="4393985">
                <a:moveTo>
                  <a:pt x="0" y="0"/>
                </a:moveTo>
                <a:lnTo>
                  <a:pt x="13453574" y="0"/>
                </a:lnTo>
                <a:lnTo>
                  <a:pt x="13453574" y="4393984"/>
                </a:lnTo>
                <a:lnTo>
                  <a:pt x="0" y="4393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84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15456110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What’s happening inside container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96209"/>
            <a:ext cx="155354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log -f show realtime log. -t show with timestamp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 tail -n show n lines of  log.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3681" y="1325104"/>
            <a:ext cx="10605956" cy="106059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81040" y="3356103"/>
            <a:ext cx="13725283" cy="3574794"/>
          </a:xfrm>
          <a:custGeom>
            <a:avLst/>
            <a:gdLst/>
            <a:ahLst/>
            <a:cxnLst/>
            <a:rect l="l" t="t" r="r" b="b"/>
            <a:pathLst>
              <a:path w="13725283" h="3574794">
                <a:moveTo>
                  <a:pt x="0" y="0"/>
                </a:moveTo>
                <a:lnTo>
                  <a:pt x="13725283" y="0"/>
                </a:lnTo>
                <a:lnTo>
                  <a:pt x="13725283" y="3574794"/>
                </a:lnTo>
                <a:lnTo>
                  <a:pt x="0" y="3574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307" b="-184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95350"/>
            <a:ext cx="15535445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Running a process inside an already running container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64222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we can also run additional processes inside our containers using the </a:t>
            </a:r>
            <a:r>
              <a:rPr lang="en-US" sz="3399">
                <a:solidFill>
                  <a:srgbClr val="F4C969"/>
                </a:solidFill>
                <a:latin typeface="Canva Sans"/>
                <a:ea typeface="Canva Sans"/>
                <a:cs typeface="Canva Sans"/>
                <a:sym typeface="Canva Sans"/>
              </a:rPr>
              <a:t>docker exec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command. background and interactive.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-d flag indicates a background process.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3681" y="1325104"/>
            <a:ext cx="10605956" cy="106059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13372" y="3168650"/>
            <a:ext cx="13060618" cy="3602654"/>
          </a:xfrm>
          <a:custGeom>
            <a:avLst/>
            <a:gdLst/>
            <a:ahLst/>
            <a:cxnLst/>
            <a:rect l="l" t="t" r="r" b="b"/>
            <a:pathLst>
              <a:path w="13060618" h="3602654">
                <a:moveTo>
                  <a:pt x="0" y="0"/>
                </a:moveTo>
                <a:lnTo>
                  <a:pt x="13060618" y="0"/>
                </a:lnTo>
                <a:lnTo>
                  <a:pt x="13060618" y="3602654"/>
                </a:lnTo>
                <a:lnTo>
                  <a:pt x="0" y="3602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51" b="-1740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95350"/>
            <a:ext cx="15535445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Running a process inside an already running container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390082"/>
            <a:ext cx="162306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-t and -i flags  create a TTY and capture STDIN.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3476" y="-6159317"/>
            <a:ext cx="10605956" cy="106059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2419476"/>
            <a:ext cx="11301259" cy="3692798"/>
          </a:xfrm>
          <a:custGeom>
            <a:avLst/>
            <a:gdLst/>
            <a:ahLst/>
            <a:cxnLst/>
            <a:rect l="l" t="t" r="r" b="b"/>
            <a:pathLst>
              <a:path w="11301259" h="3692798">
                <a:moveTo>
                  <a:pt x="0" y="0"/>
                </a:moveTo>
                <a:lnTo>
                  <a:pt x="11301258" y="0"/>
                </a:lnTo>
                <a:lnTo>
                  <a:pt x="11301258" y="3692798"/>
                </a:lnTo>
                <a:lnTo>
                  <a:pt x="0" y="3692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79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95350"/>
            <a:ext cx="10358228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Deleting a container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45649"/>
            <a:ext cx="11094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docker ps -a -q . -q flag only returns container IDs.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9698" y="-1921798"/>
            <a:ext cx="14130596" cy="1413059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27530" y="979413"/>
            <a:ext cx="2428427" cy="824816"/>
          </a:xfrm>
          <a:custGeom>
            <a:avLst/>
            <a:gdLst/>
            <a:ahLst/>
            <a:cxnLst/>
            <a:rect l="l" t="t" r="r" b="b"/>
            <a:pathLst>
              <a:path w="2428427" h="824816">
                <a:moveTo>
                  <a:pt x="0" y="0"/>
                </a:moveTo>
                <a:lnTo>
                  <a:pt x="2428427" y="0"/>
                </a:lnTo>
                <a:lnTo>
                  <a:pt x="2428427" y="824815"/>
                </a:lnTo>
                <a:lnTo>
                  <a:pt x="0" y="82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7698" y="1804228"/>
            <a:ext cx="4492605" cy="4492605"/>
          </a:xfrm>
          <a:custGeom>
            <a:avLst/>
            <a:gdLst/>
            <a:ahLst/>
            <a:cxnLst/>
            <a:rect l="l" t="t" r="r" b="b"/>
            <a:pathLst>
              <a:path w="4492605" h="4492605">
                <a:moveTo>
                  <a:pt x="0" y="0"/>
                </a:moveTo>
                <a:lnTo>
                  <a:pt x="4492604" y="0"/>
                </a:lnTo>
                <a:lnTo>
                  <a:pt x="4492604" y="4492605"/>
                </a:lnTo>
                <a:lnTo>
                  <a:pt x="0" y="449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32933" y="7171258"/>
            <a:ext cx="762213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E6544"/>
                </a:solidFill>
                <a:latin typeface="Garet Bold"/>
                <a:ea typeface="Garet Bold"/>
                <a:cs typeface="Garet Bold"/>
                <a:sym typeface="Garet Bold"/>
              </a:rPr>
              <a:t>Questions?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2280" y="5984552"/>
            <a:ext cx="4343440" cy="137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0"/>
              </a:lnSpc>
            </a:pPr>
            <a:r>
              <a:rPr lang="en-US" sz="802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52286" y="1028700"/>
            <a:ext cx="12238672" cy="8229600"/>
          </a:xfrm>
          <a:custGeom>
            <a:avLst/>
            <a:gdLst/>
            <a:ahLst/>
            <a:cxnLst/>
            <a:rect l="l" t="t" r="r" b="b"/>
            <a:pathLst>
              <a:path w="12238672" h="8229600">
                <a:moveTo>
                  <a:pt x="0" y="0"/>
                </a:moveTo>
                <a:lnTo>
                  <a:pt x="12238672" y="0"/>
                </a:lnTo>
                <a:lnTo>
                  <a:pt x="122386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74" r="-370" b="-5974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66596" y="1065410"/>
            <a:ext cx="12354807" cy="8192890"/>
          </a:xfrm>
          <a:custGeom>
            <a:avLst/>
            <a:gdLst/>
            <a:ahLst/>
            <a:cxnLst/>
            <a:rect l="l" t="t" r="r" b="b"/>
            <a:pathLst>
              <a:path w="12354807" h="8192890">
                <a:moveTo>
                  <a:pt x="0" y="0"/>
                </a:moveTo>
                <a:lnTo>
                  <a:pt x="12354808" y="0"/>
                </a:lnTo>
                <a:lnTo>
                  <a:pt x="12354808" y="8192890"/>
                </a:lnTo>
                <a:lnTo>
                  <a:pt x="0" y="819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49" b="-6549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960" y="-3779318"/>
            <a:ext cx="13306457" cy="13306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C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145" y="1028700"/>
            <a:ext cx="695155" cy="775528"/>
          </a:xfrm>
          <a:custGeom>
            <a:avLst/>
            <a:gdLst/>
            <a:ahLst/>
            <a:cxnLst/>
            <a:rect l="l" t="t" r="r" b="b"/>
            <a:pathLst>
              <a:path w="695155" h="775528">
                <a:moveTo>
                  <a:pt x="0" y="0"/>
                </a:moveTo>
                <a:lnTo>
                  <a:pt x="695155" y="0"/>
                </a:lnTo>
                <a:lnTo>
                  <a:pt x="695155" y="775528"/>
                </a:lnTo>
                <a:lnTo>
                  <a:pt x="0" y="77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7600" y="102870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39798" y="7216520"/>
            <a:ext cx="2808404" cy="11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C0140"/>
                </a:solidFill>
                <a:latin typeface="Aileron"/>
                <a:ea typeface="Aileron"/>
                <a:cs typeface="Aileron"/>
                <a:sym typeface="Aileron"/>
              </a:rPr>
              <a:t>Docker - Applications can be encapsulated in containers and </a:t>
            </a:r>
            <a:r>
              <a:rPr lang="en-US" sz="1600">
                <a:solidFill>
                  <a:srgbClr val="DF6147"/>
                </a:solidFill>
                <a:latin typeface="Aileron"/>
                <a:ea typeface="Aileron"/>
                <a:cs typeface="Aileron"/>
                <a:sym typeface="Aileron"/>
              </a:rPr>
              <a:t>can be easily deployed</a:t>
            </a:r>
            <a:r>
              <a:rPr lang="en-US" sz="1600">
                <a:solidFill>
                  <a:srgbClr val="1C0140"/>
                </a:solidFill>
                <a:latin typeface="Aileron"/>
                <a:ea typeface="Aileron"/>
                <a:cs typeface="Aileron"/>
                <a:sym typeface="Aileron"/>
              </a:rPr>
              <a:t> to different system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659</Words>
  <Application>Microsoft Office PowerPoint</Application>
  <PresentationFormat>Custom</PresentationFormat>
  <Paragraphs>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Arimo</vt:lpstr>
      <vt:lpstr>Garet Bold</vt:lpstr>
      <vt:lpstr>Calibri</vt:lpstr>
      <vt:lpstr>Aileron</vt:lpstr>
      <vt:lpstr>Canva Sans</vt:lpstr>
      <vt:lpstr>Garet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cp:lastModifiedBy>Phyo Thiha</cp:lastModifiedBy>
  <cp:revision>4</cp:revision>
  <dcterms:created xsi:type="dcterms:W3CDTF">2006-08-16T00:00:00Z</dcterms:created>
  <dcterms:modified xsi:type="dcterms:W3CDTF">2025-06-26T05:01:41Z</dcterms:modified>
  <dc:identifier>DAGqabMwQRY</dc:identifier>
</cp:coreProperties>
</file>